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B1249-212D-4D29-A627-80CCB30A3065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37D9F-64EC-455E-922F-B36C0DC6B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50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37D9F-64EC-455E-922F-B36C0DC6B3E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82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421431"/>
            <a:ext cx="2880320" cy="6264641"/>
          </a:xfrm>
        </p:spPr>
        <p:txBody>
          <a:bodyPr vert="horz">
            <a:norm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6156176" y="0"/>
            <a:ext cx="2987824" cy="685799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города Красноярск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по гражданской обороне, чрезвычайным ситуациям и пожарной безопасности</a:t>
            </a:r>
          </a:p>
          <a:p>
            <a:pPr marL="0" indent="0" algn="ctr">
              <a:buFont typeface="Arial" pitchFamily="34" charset="0"/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населению по действиям при сигнале 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«Химическая тревога»,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СИЗ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288" y="18864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Объект 2"/>
          <p:cNvSpPr>
            <a:spLocks noGrp="1"/>
          </p:cNvSpPr>
          <p:nvPr>
            <p:ph sz="half" idx="1"/>
          </p:nvPr>
        </p:nvSpPr>
        <p:spPr>
          <a:xfrm>
            <a:off x="13066" y="0"/>
            <a:ext cx="3046766" cy="6857999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том, к какому ПВ СИЗ приписан ваш дом будет размещена в установленное планом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 города Красноярска</a:t>
            </a:r>
          </a:p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время:</a:t>
            </a:r>
          </a:p>
          <a:p>
            <a:pPr marL="0" indent="0" algn="ct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сайте администрации города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Красноярска;</a:t>
            </a:r>
          </a:p>
          <a:p>
            <a:pPr marL="0" indent="0" algn="ctr">
              <a:buNone/>
            </a:pP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щитах в администрациях районов в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городе;</a:t>
            </a:r>
          </a:p>
          <a:p>
            <a:pPr marL="0" indent="0" algn="ctr">
              <a:buNone/>
            </a:pP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газете «Городские новости»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ctr">
              <a:buNone/>
            </a:pP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листовках на информационных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щитах управляющих компаний  жилых домов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>
              <a:buNone/>
            </a:pPr>
            <a:endPara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бъект 2"/>
          <p:cNvSpPr>
            <a:spLocks noGrp="1"/>
          </p:cNvSpPr>
          <p:nvPr>
            <p:ph sz="half" idx="1"/>
          </p:nvPr>
        </p:nvSpPr>
        <p:spPr>
          <a:xfrm>
            <a:off x="3059832" y="1"/>
            <a:ext cx="3096344" cy="6857998"/>
          </a:xfr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индивидуальной защиты (СИЗ) –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противогазы, получает население: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работающее - по месту работы;</a:t>
            </a:r>
          </a:p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неработающее – на городских пунктах выдачи СИЗ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ПВ СИЗ).</a:t>
            </a:r>
          </a:p>
          <a:p>
            <a:pPr marL="0" indent="0" algn="ctr"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неработающему населению относятся: дети до 17 лет, пенсионеры по возрасту, инвалиды, студенты очной формы обучения, официально зарегистрированные безработные.</a:t>
            </a:r>
          </a:p>
          <a:p>
            <a:pPr marL="0" indent="0" algn="ctr"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СИЗ, выданные населению на ответственное хранение, используются населением самостоятельно при получении сигналов оповещения гражданской обороны и об угрозе возникновения или при возникновении чрезвычайных ситуаций.</a:t>
            </a:r>
          </a:p>
          <a:p>
            <a:pPr algn="ctr">
              <a:buFontTx/>
              <a:buChar char="-"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64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24" y="23664"/>
            <a:ext cx="9144000" cy="6858000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Объект 2"/>
          <p:cNvSpPr>
            <a:spLocks noGrp="1"/>
          </p:cNvSpPr>
          <p:nvPr>
            <p:ph sz="half" idx="1"/>
          </p:nvPr>
        </p:nvSpPr>
        <p:spPr>
          <a:xfrm>
            <a:off x="6156176" y="0"/>
            <a:ext cx="2952328" cy="68580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сигнала «Химическая 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тревога»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действуйте собранно, организованно, без паники, помогайте детям и пожилым людям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400" b="1" i="1" dirty="0"/>
              <a:t>При угрозе химического заражения необходимо срочно покинуть опасную зону;  укрыться, в зависимости от вида аварийных химических опасных веществ (АХОВ), на верхних, либо нижних этажах жилых (производственных и служебных) зданий, с их герметизацией упрощенными методами и подручными средствами (с целью предотвращения попадания  в помещения АХОВ): </a:t>
            </a:r>
          </a:p>
          <a:p>
            <a:pPr marL="0" indent="0" algn="ctr">
              <a:buNone/>
            </a:pPr>
            <a:r>
              <a:rPr lang="ru-RU" sz="1400" b="1" i="1" u="sng" dirty="0">
                <a:solidFill>
                  <a:srgbClr val="C00000"/>
                </a:solidFill>
              </a:rPr>
              <a:t>на верхних этажах </a:t>
            </a:r>
            <a:r>
              <a:rPr lang="ru-RU" sz="1400" b="1" i="1" dirty="0"/>
              <a:t>зданий при выбросе </a:t>
            </a:r>
            <a:r>
              <a:rPr lang="ru-RU" sz="1400" b="1" i="1" dirty="0" smtClean="0"/>
              <a:t>– нитрил акриловой кислоты (НАК), </a:t>
            </a:r>
            <a:r>
              <a:rPr lang="ru-RU" sz="1400" b="1" i="1" dirty="0"/>
              <a:t>хлора, соляной кислоты;</a:t>
            </a:r>
          </a:p>
          <a:p>
            <a:pPr marL="0" indent="0" algn="ctr">
              <a:buNone/>
            </a:pPr>
            <a:r>
              <a:rPr lang="ru-RU" sz="1400" b="1" i="1" u="sng" dirty="0">
                <a:solidFill>
                  <a:srgbClr val="C00000"/>
                </a:solidFill>
              </a:rPr>
              <a:t>на нижних этажах </a:t>
            </a:r>
            <a:r>
              <a:rPr lang="ru-RU" sz="1400" b="1" i="1" dirty="0"/>
              <a:t>зданий при выбросе – аммиака;</a:t>
            </a:r>
          </a:p>
          <a:p>
            <a:pPr marL="0" indent="0" algn="ctr">
              <a:buNone/>
            </a:pPr>
            <a:r>
              <a:rPr lang="ru-RU" sz="1400" b="1" i="1" dirty="0"/>
              <a:t>надеть средство защиты органов дыхания.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0" y="0"/>
            <a:ext cx="3059832" cy="685800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прибытии на пункт выдачи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СИЗ:</a:t>
            </a: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предъявить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пройти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регистрацию,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карточку с номером противогаза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получить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противогаз, 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инструктора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собрать его, проверить целостность, протереть,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уяснить правила пользования противогазом.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059832" y="0"/>
            <a:ext cx="3096344" cy="685800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отсутствии противогазов для защиты органов дыхания от АХОВ, рекомендуется использовать ватно-марлевые повязки (ВМП):</a:t>
            </a:r>
          </a:p>
          <a:p>
            <a:pPr marL="0" indent="0" algn="ct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341049"/>
              </p:ext>
            </p:extLst>
          </p:nvPr>
        </p:nvGraphicFramePr>
        <p:xfrm>
          <a:off x="3131840" y="2204864"/>
          <a:ext cx="2952328" cy="4251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1758"/>
                <a:gridCol w="1640570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хлор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ВМП, смоченные водой или 2%-м раствором питьевой соды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1378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аммиак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ВМП, смоченные водой или 5%-м раствором уксусной (лимонной) кислоты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34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нитрил акриловой кислоты (НАК, акрилонитрил)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ВМП, смоченные водой или 2-5%-м раствором питьевой соды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8293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соляная кислота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ВМП, смоченные 2-5%-м раствором питьевой соды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6" descr="https://upload.wikimedia.org/wikipedia/commons/thumb/a/a8/%D0%93%D0%9F-7.jpg/300px-%D0%93%D0%9F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6" y="4149080"/>
            <a:ext cx="28575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705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07051AE8A3A444D8323A0B951EC1109" ma:contentTypeVersion="1" ma:contentTypeDescription="Создание документа." ma:contentTypeScope="" ma:versionID="e644a0110e8680d38b495844a857973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7823aa727540d6cf926e79e269075b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F8813F9-5E44-47A3-A5AC-2A03E3F211AF}"/>
</file>

<file path=customXml/itemProps2.xml><?xml version="1.0" encoding="utf-8"?>
<ds:datastoreItem xmlns:ds="http://schemas.openxmlformats.org/officeDocument/2006/customXml" ds:itemID="{17B3ABD4-2636-4CF7-AF6D-7FF110AD1C28}"/>
</file>

<file path=customXml/itemProps3.xml><?xml version="1.0" encoding="utf-8"?>
<ds:datastoreItem xmlns:ds="http://schemas.openxmlformats.org/officeDocument/2006/customXml" ds:itemID="{FF637D63-2CAF-4490-B9F9-4E000F955106}"/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391</Words>
  <Application>Microsoft Office PowerPoint</Application>
  <PresentationFormat>Экран (4:3)</PresentationFormat>
  <Paragraphs>63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Логинова Ирина Анатольевна</dc:creator>
  <cp:lastModifiedBy>SergeevaY</cp:lastModifiedBy>
  <cp:revision>60</cp:revision>
  <cp:lastPrinted>2022-09-30T04:21:46Z</cp:lastPrinted>
  <dcterms:created xsi:type="dcterms:W3CDTF">2022-09-29T04:39:59Z</dcterms:created>
  <dcterms:modified xsi:type="dcterms:W3CDTF">2022-12-15T04:56:05Z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0x010100B07051AE8A3A444D8323A0B951EC1109</vt:lpwstr>
  </property>
</Properties>
</file>